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ia Cadena Castillo" initials="SCC" lastIdx="0" clrIdx="0">
    <p:extLst>
      <p:ext uri="{19B8F6BF-5375-455C-9EA6-DF929625EA0E}">
        <p15:presenceInfo xmlns:p15="http://schemas.microsoft.com/office/powerpoint/2012/main" userId="S-1-5-21-1078081533-682003330-1801674531-19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E69"/>
    <a:srgbClr val="C0003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53"/>
    <p:restoredTop sz="94648"/>
  </p:normalViewPr>
  <p:slideViewPr>
    <p:cSldViewPr snapToGrid="0" snapToObjects="1">
      <p:cViewPr varScale="1">
        <p:scale>
          <a:sx n="91" d="100"/>
          <a:sy n="91" d="100"/>
        </p:scale>
        <p:origin x="61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2661389"/>
            <a:ext cx="9144000" cy="1311743"/>
          </a:xfrm>
        </p:spPr>
        <p:txBody>
          <a:bodyPr anchor="t">
            <a:normAutofit/>
          </a:bodyPr>
          <a:lstStyle>
            <a:lvl1pPr algn="ctr">
              <a:defRPr sz="3600"/>
            </a:lvl1pPr>
          </a:lstStyle>
          <a:p>
            <a:r>
              <a:rPr lang="es-ES_tradnl" dirty="0"/>
              <a:t>Haga clic para modificar el estilo de título del patrón</a:t>
            </a:r>
          </a:p>
        </p:txBody>
      </p:sp>
      <p:sp>
        <p:nvSpPr>
          <p:cNvPr id="3" name="Subtítulo 2"/>
          <p:cNvSpPr>
            <a:spLocks noGrp="1"/>
          </p:cNvSpPr>
          <p:nvPr>
            <p:ph type="subTitle" idx="1"/>
          </p:nvPr>
        </p:nvSpPr>
        <p:spPr>
          <a:xfrm>
            <a:off x="437882" y="4516438"/>
            <a:ext cx="11153104"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1"/>
          <p:cNvSpPr>
            <a:spLocks noGrp="1"/>
          </p:cNvSpPr>
          <p:nvPr>
            <p:ph type="ctrTitle"/>
          </p:nvPr>
        </p:nvSpPr>
        <p:spPr>
          <a:xfrm>
            <a:off x="1524000" y="2661389"/>
            <a:ext cx="9144000" cy="1311743"/>
          </a:xfrm>
        </p:spPr>
        <p:txBody>
          <a:bodyPr anchor="t">
            <a:normAutofit/>
          </a:bodyPr>
          <a:lstStyle>
            <a:lvl1pPr algn="ctr">
              <a:defRPr sz="3600"/>
            </a:lvl1pPr>
          </a:lstStyle>
          <a:p>
            <a:r>
              <a:rPr lang="es-ES_tradnl" dirty="0"/>
              <a:t>Haga clic para modificar el estilo de título del patrón</a:t>
            </a:r>
          </a:p>
        </p:txBody>
      </p:sp>
      <p:sp>
        <p:nvSpPr>
          <p:cNvPr id="6" name="Subtítulo 2"/>
          <p:cNvSpPr>
            <a:spLocks noGrp="1"/>
          </p:cNvSpPr>
          <p:nvPr>
            <p:ph type="subTitle" idx="1"/>
          </p:nvPr>
        </p:nvSpPr>
        <p:spPr>
          <a:xfrm>
            <a:off x="437882" y="4516438"/>
            <a:ext cx="11153104"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Tree>
    <p:extLst>
      <p:ext uri="{BB962C8B-B14F-4D97-AF65-F5344CB8AC3E}">
        <p14:creationId xmlns:p14="http://schemas.microsoft.com/office/powerpoint/2010/main" val="368754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CA8BC-241C-B04D-BC0A-C2AA77DD7555}" type="datetimeFigureOut">
              <a:rPr lang="es-ES_tradnl" smtClean="0"/>
              <a:t>23/06/2019</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7DCB-DC23-2B41-9C70-1BBF43C88980}" type="slidenum">
              <a:rPr lang="es-ES_tradnl" smtClean="0"/>
              <a:t>‹Nº›</a:t>
            </a:fld>
            <a:endParaRPr lang="es-ES_tradnl"/>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A52CC-77E3-4A46-9D51-63794C7EE050}"/>
              </a:ext>
            </a:extLst>
          </p:cNvPr>
          <p:cNvSpPr>
            <a:spLocks noGrp="1"/>
          </p:cNvSpPr>
          <p:nvPr>
            <p:ph type="ctrTitle"/>
          </p:nvPr>
        </p:nvSpPr>
        <p:spPr/>
        <p:txBody>
          <a:bodyPr>
            <a:normAutofit fontScale="90000"/>
          </a:bodyPr>
          <a:lstStyle/>
          <a:p>
            <a:r>
              <a:rPr lang="es-CO" dirty="0" smtClean="0"/>
              <a:t>Algoritmos criptográficos:</a:t>
            </a:r>
            <a:br>
              <a:rPr lang="es-CO" dirty="0" smtClean="0"/>
            </a:br>
            <a:r>
              <a:rPr lang="es-CO" sz="2700" dirty="0" smtClean="0"/>
              <a:t>Criptoanálisis por frecuencia cifrado de julio cesar</a:t>
            </a:r>
            <a:br>
              <a:rPr lang="es-CO" sz="2700" dirty="0" smtClean="0"/>
            </a:br>
            <a:r>
              <a:rPr lang="es-CO" sz="2700" dirty="0" smtClean="0"/>
              <a:t>Algoritmo de </a:t>
            </a:r>
            <a:r>
              <a:rPr lang="es-CO" sz="2700" dirty="0" err="1" smtClean="0"/>
              <a:t>diffie-hellman</a:t>
            </a:r>
            <a:r>
              <a:rPr lang="es-CO" sz="2700" dirty="0" smtClean="0"/>
              <a:t> con firmas DSA</a:t>
            </a:r>
            <a:endParaRPr lang="es-CO" sz="2700" dirty="0"/>
          </a:p>
        </p:txBody>
      </p:sp>
      <p:sp>
        <p:nvSpPr>
          <p:cNvPr id="3" name="Subtítulo 2">
            <a:extLst>
              <a:ext uri="{FF2B5EF4-FFF2-40B4-BE49-F238E27FC236}">
                <a16:creationId xmlns:a16="http://schemas.microsoft.com/office/drawing/2014/main" id="{013DCB40-FB30-8C48-AEB5-F94154B17A52}"/>
              </a:ext>
            </a:extLst>
          </p:cNvPr>
          <p:cNvSpPr>
            <a:spLocks noGrp="1"/>
          </p:cNvSpPr>
          <p:nvPr>
            <p:ph type="subTitle" idx="1"/>
          </p:nvPr>
        </p:nvSpPr>
        <p:spPr/>
        <p:txBody>
          <a:bodyPr/>
          <a:lstStyle/>
          <a:p>
            <a:r>
              <a:rPr lang="es-CO" dirty="0" smtClean="0"/>
              <a:t>Juan Camilo Tamayo Molina</a:t>
            </a:r>
          </a:p>
          <a:p>
            <a:r>
              <a:rPr lang="es-CO" dirty="0" smtClean="0"/>
              <a:t>Juan David García Reyes</a:t>
            </a:r>
            <a:endParaRPr lang="es-CO" dirty="0"/>
          </a:p>
        </p:txBody>
      </p:sp>
    </p:spTree>
    <p:extLst>
      <p:ext uri="{BB962C8B-B14F-4D97-AF65-F5344CB8AC3E}">
        <p14:creationId xmlns:p14="http://schemas.microsoft.com/office/powerpoint/2010/main" val="322865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C0385-0093-6344-9853-CBE376FEB21F}"/>
              </a:ext>
            </a:extLst>
          </p:cNvPr>
          <p:cNvSpPr>
            <a:spLocks noGrp="1"/>
          </p:cNvSpPr>
          <p:nvPr>
            <p:ph type="ctrTitle"/>
          </p:nvPr>
        </p:nvSpPr>
        <p:spPr>
          <a:xfrm>
            <a:off x="1524000" y="1515292"/>
            <a:ext cx="9144000" cy="940526"/>
          </a:xfrm>
        </p:spPr>
        <p:txBody>
          <a:bodyPr>
            <a:normAutofit/>
          </a:bodyPr>
          <a:lstStyle/>
          <a:p>
            <a:r>
              <a:rPr lang="es-CO" sz="2600" dirty="0" smtClean="0"/>
              <a:t>CRIPTOANÁLISIS POR FRECUENCIA DE ALGORITMO DE CIFRADO JULIO CESAR</a:t>
            </a:r>
            <a:endParaRPr lang="es-CO" sz="2600" dirty="0"/>
          </a:p>
        </p:txBody>
      </p:sp>
      <p:sp>
        <p:nvSpPr>
          <p:cNvPr id="3" name="Subtítulo 2">
            <a:extLst>
              <a:ext uri="{FF2B5EF4-FFF2-40B4-BE49-F238E27FC236}">
                <a16:creationId xmlns:a16="http://schemas.microsoft.com/office/drawing/2014/main" id="{0F8AF112-6A41-614E-98AB-FF47876EDF0C}"/>
              </a:ext>
            </a:extLst>
          </p:cNvPr>
          <p:cNvSpPr>
            <a:spLocks noGrp="1"/>
          </p:cNvSpPr>
          <p:nvPr>
            <p:ph type="subTitle" idx="1"/>
          </p:nvPr>
        </p:nvSpPr>
        <p:spPr>
          <a:xfrm>
            <a:off x="638628" y="2455818"/>
            <a:ext cx="2892848" cy="3716382"/>
          </a:xfrm>
        </p:spPr>
        <p:txBody>
          <a:bodyPr>
            <a:normAutofit/>
          </a:bodyPr>
          <a:lstStyle/>
          <a:p>
            <a:pPr algn="just"/>
            <a:r>
              <a:rPr lang="es-ES" sz="1400" dirty="0"/>
              <a:t>para poder determinar la llave de un texto el cual asumimos que fue cifrado por medio del algoritmo de julio cesar, se hace uso del análisis de frecuencia estadístico, con el fin de encontrar la clave de transposición de este, y proceder a descifrarlo.</a:t>
            </a:r>
            <a:endParaRPr lang="es-CO" sz="1400" dirty="0"/>
          </a:p>
        </p:txBody>
      </p:sp>
      <p:pic>
        <p:nvPicPr>
          <p:cNvPr id="1028" name="Picture 4" descr="Resultado de imagen para criptoanali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392" y="4749800"/>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845" y="2520409"/>
            <a:ext cx="1394947" cy="2306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a 5"/>
          <p:cNvGraphicFramePr>
            <a:graphicFrameLocks noGrp="1"/>
          </p:cNvGraphicFramePr>
          <p:nvPr>
            <p:extLst>
              <p:ext uri="{D42A27DB-BD31-4B8C-83A1-F6EECF244321}">
                <p14:modId xmlns:p14="http://schemas.microsoft.com/office/powerpoint/2010/main" val="3626506886"/>
              </p:ext>
            </p:extLst>
          </p:nvPr>
        </p:nvGraphicFramePr>
        <p:xfrm>
          <a:off x="3937657" y="2486724"/>
          <a:ext cx="4316686" cy="3407908"/>
        </p:xfrm>
        <a:graphic>
          <a:graphicData uri="http://schemas.openxmlformats.org/drawingml/2006/table">
            <a:tbl>
              <a:tblPr/>
              <a:tblGrid>
                <a:gridCol w="975522">
                  <a:extLst>
                    <a:ext uri="{9D8B030D-6E8A-4147-A177-3AD203B41FA5}">
                      <a16:colId xmlns:a16="http://schemas.microsoft.com/office/drawing/2014/main" val="2927194805"/>
                    </a:ext>
                  </a:extLst>
                </a:gridCol>
                <a:gridCol w="975522">
                  <a:extLst>
                    <a:ext uri="{9D8B030D-6E8A-4147-A177-3AD203B41FA5}">
                      <a16:colId xmlns:a16="http://schemas.microsoft.com/office/drawing/2014/main" val="3155168794"/>
                    </a:ext>
                  </a:extLst>
                </a:gridCol>
                <a:gridCol w="2365642">
                  <a:extLst>
                    <a:ext uri="{9D8B030D-6E8A-4147-A177-3AD203B41FA5}">
                      <a16:colId xmlns:a16="http://schemas.microsoft.com/office/drawing/2014/main" val="507235897"/>
                    </a:ext>
                  </a:extLst>
                </a:gridCol>
              </a:tblGrid>
              <a:tr h="486844">
                <a:tc gridSpan="3">
                  <a:txBody>
                    <a:bodyPr/>
                    <a:lstStyle/>
                    <a:p>
                      <a:pPr algn="ctr" fontAlgn="b"/>
                      <a:r>
                        <a:rPr lang="es-419" sz="1100" b="0" i="0" u="none" strike="noStrike" dirty="0">
                          <a:solidFill>
                            <a:srgbClr val="000000"/>
                          </a:solidFill>
                          <a:effectLst/>
                          <a:latin typeface="Calibri" panose="020F0502020204030204" pitchFamily="34" charset="0"/>
                        </a:rPr>
                        <a:t>ANALISIS DE FRECUENCIA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419"/>
                    </a:p>
                  </a:txBody>
                  <a:tcPr/>
                </a:tc>
                <a:tc hMerge="1">
                  <a:txBody>
                    <a:bodyPr/>
                    <a:lstStyle/>
                    <a:p>
                      <a:endParaRPr lang="es-419"/>
                    </a:p>
                  </a:txBody>
                  <a:tcPr/>
                </a:tc>
                <a:extLst>
                  <a:ext uri="{0D108BD9-81ED-4DB2-BD59-A6C34878D82A}">
                    <a16:rowId xmlns:a16="http://schemas.microsoft.com/office/drawing/2014/main" val="2020584610"/>
                  </a:ext>
                </a:extLst>
              </a:tr>
              <a:tr h="243422">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752890"/>
                  </a:ext>
                </a:extLst>
              </a:tr>
              <a:tr h="243422">
                <a:tc>
                  <a:txBody>
                    <a:bodyPr/>
                    <a:lstStyle/>
                    <a:p>
                      <a:pPr algn="l" fontAlgn="b"/>
                      <a:r>
                        <a:rPr lang="es-419" sz="11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3 = 4 + K (mod 27) =&gt; k =&gt; 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142301549"/>
                  </a:ext>
                </a:extLst>
              </a:tr>
              <a:tr h="243422">
                <a:tc>
                  <a:txBody>
                    <a:bodyPr/>
                    <a:lstStyle/>
                    <a:p>
                      <a:pPr algn="l" fontAlgn="b"/>
                      <a:r>
                        <a:rPr lang="es-419" sz="1100" b="0" i="0" u="none" strike="noStrike">
                          <a:solidFill>
                            <a:srgbClr val="000000"/>
                          </a:solidFill>
                          <a:effectLst/>
                          <a:latin typeface="Calibri" panose="020F0502020204030204" pitchFamily="34" charset="0"/>
                        </a:rPr>
                        <a:t>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15 = 0 + K' (mod 27) =&gt; k' =&gt;15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92833640"/>
                  </a:ext>
                </a:extLst>
              </a:tr>
              <a:tr h="243422">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449179"/>
                  </a:ext>
                </a:extLst>
              </a:tr>
              <a:tr h="243422">
                <a:tc>
                  <a:txBody>
                    <a:bodyPr/>
                    <a:lstStyle/>
                    <a:p>
                      <a:pPr algn="l" fontAlgn="b"/>
                      <a:r>
                        <a:rPr lang="es-419" sz="1100" b="0" i="0" u="none" strike="noStrike">
                          <a:solidFill>
                            <a:srgbClr val="000000"/>
                          </a:solidFill>
                          <a:effectLst/>
                          <a:latin typeface="Calibri" panose="020F0502020204030204" pitchFamily="34" charset="0"/>
                        </a:rPr>
                        <a:t>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15 = 4 + K (mod 27) =&gt; k =&gt; 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08712432"/>
                  </a:ext>
                </a:extLst>
              </a:tr>
              <a:tr h="243422">
                <a:tc>
                  <a:txBody>
                    <a:bodyPr/>
                    <a:lstStyle/>
                    <a:p>
                      <a:pPr algn="l" fontAlgn="b"/>
                      <a:r>
                        <a:rPr lang="es-419" sz="11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3 = 0 + K' (mod 27) =&gt; k' =&gt;3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275291418"/>
                  </a:ext>
                </a:extLst>
              </a:tr>
              <a:tr h="243422">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083575"/>
                  </a:ext>
                </a:extLst>
              </a:tr>
              <a:tr h="243422">
                <a:tc>
                  <a:txBody>
                    <a:bodyPr/>
                    <a:lstStyle/>
                    <a:p>
                      <a:pPr algn="l" fontAlgn="b"/>
                      <a:r>
                        <a:rPr lang="es-419" sz="11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3 = 4 + K (mod 27) =&gt; k =&gt;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729291385"/>
                  </a:ext>
                </a:extLst>
              </a:tr>
              <a:tr h="243422">
                <a:tc>
                  <a:txBody>
                    <a:bodyPr/>
                    <a:lstStyle/>
                    <a:p>
                      <a:pPr algn="l" fontAlgn="b"/>
                      <a:r>
                        <a:rPr lang="es-419" sz="1100" b="0" i="0" u="none" strike="noStrike">
                          <a:solidFill>
                            <a:srgbClr val="000000"/>
                          </a:solidFill>
                          <a:effectLst/>
                          <a:latin typeface="Calibri" panose="020F0502020204030204" pitchFamily="34" charset="0"/>
                        </a:rPr>
                        <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s-419" sz="1100" b="0" i="0" u="none" strike="noStrike">
                          <a:solidFill>
                            <a:srgbClr val="000000"/>
                          </a:solidFill>
                          <a:effectLst/>
                          <a:latin typeface="Calibri" panose="020F0502020204030204" pitchFamily="34"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da-DK" sz="1100" b="0" i="0" u="none" strike="noStrike">
                          <a:solidFill>
                            <a:srgbClr val="000000"/>
                          </a:solidFill>
                          <a:effectLst/>
                          <a:latin typeface="Calibri" panose="020F0502020204030204" pitchFamily="34" charset="0"/>
                        </a:rPr>
                        <a:t>7 = 0 + K' (mod 27) =&gt; k' =&gt;7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555584709"/>
                  </a:ext>
                </a:extLst>
              </a:tr>
              <a:tr h="243422">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419"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65445"/>
                  </a:ext>
                </a:extLst>
              </a:tr>
              <a:tr h="243422">
                <a:tc>
                  <a:txBody>
                    <a:bodyPr/>
                    <a:lstStyle/>
                    <a:p>
                      <a:pPr algn="l" fontAlgn="b"/>
                      <a:r>
                        <a:rPr lang="es-419" sz="1100" b="0" i="0" u="none" strike="noStrike">
                          <a:solidFill>
                            <a:srgbClr val="000000"/>
                          </a:solidFill>
                          <a:effectLst/>
                          <a:latin typeface="Calibri" panose="020F0502020204030204" pitchFamily="34" charset="0"/>
                        </a:rPr>
                        <a: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419" sz="1100" b="0" i="0" u="none" strike="noStrike">
                          <a:solidFill>
                            <a:srgbClr val="000000"/>
                          </a:solidFill>
                          <a:effectLst/>
                          <a:latin typeface="Calibri" panose="020F0502020204030204" pitchFamily="34"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da-DK" sz="1100" b="0" i="0" u="none" strike="noStrike">
                          <a:solidFill>
                            <a:srgbClr val="000000"/>
                          </a:solidFill>
                          <a:effectLst/>
                          <a:latin typeface="Calibri" panose="020F0502020204030204" pitchFamily="34" charset="0"/>
                        </a:rPr>
                        <a:t>7 = 4 + K (mod 27) =&gt; k =&gt;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202117756"/>
                  </a:ext>
                </a:extLst>
              </a:tr>
              <a:tr h="243422">
                <a:tc>
                  <a:txBody>
                    <a:bodyPr/>
                    <a:lstStyle/>
                    <a:p>
                      <a:pPr algn="l" fontAlgn="b"/>
                      <a:r>
                        <a:rPr lang="es-419" sz="1100" b="0" i="0" u="none" strike="noStrike">
                          <a:solidFill>
                            <a:srgbClr val="000000"/>
                          </a:solidFill>
                          <a:effectLst/>
                          <a:latin typeface="Calibri" panose="020F0502020204030204" pitchFamily="34"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s-419" sz="1100" b="0" i="0" u="none" strike="noStrike" dirty="0">
                          <a:solidFill>
                            <a:srgbClr val="000000"/>
                          </a:solidFill>
                          <a:effectLst/>
                          <a:latin typeface="Calibri" panose="020F0502020204030204" pitchFamily="34"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da-DK" sz="1100" b="0" i="0" u="none" strike="noStrike" dirty="0">
                          <a:solidFill>
                            <a:srgbClr val="000000"/>
                          </a:solidFill>
                          <a:effectLst/>
                          <a:latin typeface="Calibri" panose="020F0502020204030204" pitchFamily="34" charset="0"/>
                        </a:rPr>
                        <a:t>3 = 0 + K' (mod 27) =&gt; k' =&gt;3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42062853"/>
                  </a:ext>
                </a:extLst>
              </a:tr>
            </a:tbl>
          </a:graphicData>
        </a:graphic>
      </p:graphicFrame>
      <p:sp>
        <p:nvSpPr>
          <p:cNvPr id="4" name="Rectángulo 3"/>
          <p:cNvSpPr/>
          <p:nvPr/>
        </p:nvSpPr>
        <p:spPr>
          <a:xfrm>
            <a:off x="3741683" y="6172200"/>
            <a:ext cx="4435365" cy="338554"/>
          </a:xfrm>
          <a:prstGeom prst="rect">
            <a:avLst/>
          </a:prstGeom>
        </p:spPr>
        <p:txBody>
          <a:bodyPr wrap="square">
            <a:spAutoFit/>
          </a:bodyPr>
          <a:lstStyle/>
          <a:p>
            <a:r>
              <a:rPr lang="es-CO" sz="800" dirty="0" smtClean="0"/>
              <a:t>Ejemplo de hipótesis </a:t>
            </a:r>
            <a:r>
              <a:rPr lang="es-CO" sz="800" dirty="0"/>
              <a:t>sobre las letras mas recurrentes, en conjunto a una tabla de frecuencias de las letras que mas se utilizan en el alfabeto que se esté tratando, para hallar la clave con la que el texto fue cifrado</a:t>
            </a:r>
            <a:endParaRPr lang="es-CO" sz="800" dirty="0"/>
          </a:p>
        </p:txBody>
      </p:sp>
    </p:spTree>
    <p:extLst>
      <p:ext uri="{BB962C8B-B14F-4D97-AF65-F5344CB8AC3E}">
        <p14:creationId xmlns:p14="http://schemas.microsoft.com/office/powerpoint/2010/main" val="221726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667490"/>
            <a:ext cx="9144000" cy="727367"/>
          </a:xfrm>
        </p:spPr>
        <p:txBody>
          <a:bodyPr/>
          <a:lstStyle/>
          <a:p>
            <a:r>
              <a:rPr lang="es-ES" dirty="0" smtClean="0"/>
              <a:t>DEMOSTRACIÓN</a:t>
            </a:r>
            <a:endParaRPr lang="es-419" dirty="0"/>
          </a:p>
        </p:txBody>
      </p:sp>
      <p:pic>
        <p:nvPicPr>
          <p:cNvPr id="4" name="Picture 4" descr="Resultado de imagen para criptoanali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506" y="4967515"/>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959" y="2738124"/>
            <a:ext cx="1394947" cy="230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62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C0385-0093-6344-9853-CBE376FEB21F}"/>
              </a:ext>
            </a:extLst>
          </p:cNvPr>
          <p:cNvSpPr>
            <a:spLocks noGrp="1"/>
          </p:cNvSpPr>
          <p:nvPr>
            <p:ph type="ctrTitle"/>
          </p:nvPr>
        </p:nvSpPr>
        <p:spPr>
          <a:xfrm>
            <a:off x="1524000" y="1515292"/>
            <a:ext cx="9144000" cy="940526"/>
          </a:xfrm>
        </p:spPr>
        <p:txBody>
          <a:bodyPr>
            <a:normAutofit/>
          </a:bodyPr>
          <a:lstStyle/>
          <a:p>
            <a:r>
              <a:rPr lang="es-CO" sz="2600" dirty="0" smtClean="0"/>
              <a:t>DIFFIE HELLMAN CON IMPLEMENTACIÓN DE FIRMAS BASADAS EN ALGORITMO DSA</a:t>
            </a:r>
            <a:endParaRPr lang="es-CO" sz="2600" dirty="0"/>
          </a:p>
        </p:txBody>
      </p:sp>
      <p:sp>
        <p:nvSpPr>
          <p:cNvPr id="3" name="Subtítulo 2">
            <a:extLst>
              <a:ext uri="{FF2B5EF4-FFF2-40B4-BE49-F238E27FC236}">
                <a16:creationId xmlns:a16="http://schemas.microsoft.com/office/drawing/2014/main" id="{0F8AF112-6A41-614E-98AB-FF47876EDF0C}"/>
              </a:ext>
            </a:extLst>
          </p:cNvPr>
          <p:cNvSpPr>
            <a:spLocks noGrp="1"/>
          </p:cNvSpPr>
          <p:nvPr>
            <p:ph type="subTitle" idx="1"/>
          </p:nvPr>
        </p:nvSpPr>
        <p:spPr>
          <a:xfrm>
            <a:off x="3773714" y="2455818"/>
            <a:ext cx="7817272" cy="2347410"/>
          </a:xfrm>
        </p:spPr>
        <p:txBody>
          <a:bodyPr>
            <a:normAutofit fontScale="92500"/>
          </a:bodyPr>
          <a:lstStyle/>
          <a:p>
            <a:pPr algn="just"/>
            <a:r>
              <a:rPr lang="es-ES" dirty="0"/>
              <a:t>En este algoritmo se realiza una simulación de la interacción de un cliente y un servidor; cada uno posee su respectivo juego de llaves públicas y privadas, cuya estructura se basa en el estándar DSA o Digital </a:t>
            </a:r>
            <a:r>
              <a:rPr lang="es-ES" dirty="0" err="1"/>
              <a:t>Signature</a:t>
            </a:r>
            <a:r>
              <a:rPr lang="es-ES" dirty="0"/>
              <a:t> </a:t>
            </a:r>
            <a:r>
              <a:rPr lang="es-ES" dirty="0" err="1"/>
              <a:t>Algoritm</a:t>
            </a:r>
            <a:r>
              <a:rPr lang="es-ES" dirty="0"/>
              <a:t> por sus siglas en inglés, presentadas a través de un archivo en formato </a:t>
            </a:r>
            <a:r>
              <a:rPr lang="es-ES" dirty="0" err="1"/>
              <a:t>pem</a:t>
            </a:r>
            <a:r>
              <a:rPr lang="es-ES" dirty="0"/>
              <a:t>, en caso de que el usuario desee proveerlos, o en su defecto, se genera un juego de llaves para ambos.</a:t>
            </a:r>
            <a:endParaRPr lang="es-CO" dirty="0"/>
          </a:p>
        </p:txBody>
      </p:sp>
      <p:pic>
        <p:nvPicPr>
          <p:cNvPr id="1026" name="Picture 2" descr="Resultado de imagen para DIFFIE HELL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14" y="2455818"/>
            <a:ext cx="2477587" cy="3716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llave publica y priv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21" y="4989158"/>
            <a:ext cx="6255657" cy="162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5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667490"/>
            <a:ext cx="9144000" cy="727367"/>
          </a:xfrm>
        </p:spPr>
        <p:txBody>
          <a:bodyPr/>
          <a:lstStyle/>
          <a:p>
            <a:r>
              <a:rPr lang="es-ES" dirty="0" smtClean="0"/>
              <a:t>DEMOSTRACIÓN</a:t>
            </a:r>
            <a:endParaRPr lang="es-419" dirty="0"/>
          </a:p>
        </p:txBody>
      </p:sp>
      <p:pic>
        <p:nvPicPr>
          <p:cNvPr id="6" name="Picture 2" descr="Resultado de imagen para DIFFIE HELL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206" y="2455818"/>
            <a:ext cx="2477587" cy="371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11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333</Words>
  <Application>Microsoft Office PowerPoint</Application>
  <PresentationFormat>Panorámica</PresentationFormat>
  <Paragraphs>47</Paragraphs>
  <Slides>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vt:i4>
      </vt:variant>
    </vt:vector>
  </HeadingPairs>
  <TitlesOfParts>
    <vt:vector size="9" baseType="lpstr">
      <vt:lpstr>Arial</vt:lpstr>
      <vt:lpstr>Calibri</vt:lpstr>
      <vt:lpstr>Times New Roman</vt:lpstr>
      <vt:lpstr>Tema de Office</vt:lpstr>
      <vt:lpstr>Algoritmos criptográficos: Criptoanálisis por frecuencia cifrado de julio cesar Algoritmo de diffie-hellman con firmas DSA</vt:lpstr>
      <vt:lpstr>CRIPTOANÁLISIS POR FRECUENCIA DE ALGORITMO DE CIFRADO JULIO CESAR</vt:lpstr>
      <vt:lpstr>DEMOSTRACIÓN</vt:lpstr>
      <vt:lpstr>DIFFIE HELLMAN CON IMPLEMENTACIÓN DE FIRMAS BASADAS EN ALGORITMO DSA</vt:lpstr>
      <vt:lpstr>DEMOSTRACIÓN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Juan Camilo Tamayo Molina</cp:lastModifiedBy>
  <cp:revision>46</cp:revision>
  <dcterms:created xsi:type="dcterms:W3CDTF">2018-04-03T13:56:47Z</dcterms:created>
  <dcterms:modified xsi:type="dcterms:W3CDTF">2019-06-23T18:29:17Z</dcterms:modified>
</cp:coreProperties>
</file>